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34"/>
  </p:notesMasterIdLst>
  <p:sldIdLst>
    <p:sldId id="306" r:id="rId5"/>
    <p:sldId id="368" r:id="rId6"/>
    <p:sldId id="330" r:id="rId7"/>
    <p:sldId id="329" r:id="rId8"/>
    <p:sldId id="328" r:id="rId9"/>
    <p:sldId id="332" r:id="rId10"/>
    <p:sldId id="334" r:id="rId11"/>
    <p:sldId id="343" r:id="rId12"/>
    <p:sldId id="344" r:id="rId13"/>
    <p:sldId id="362" r:id="rId14"/>
    <p:sldId id="345" r:id="rId15"/>
    <p:sldId id="346" r:id="rId16"/>
    <p:sldId id="363" r:id="rId17"/>
    <p:sldId id="347" r:id="rId18"/>
    <p:sldId id="348" r:id="rId19"/>
    <p:sldId id="349" r:id="rId20"/>
    <p:sldId id="352" r:id="rId21"/>
    <p:sldId id="356" r:id="rId22"/>
    <p:sldId id="367" r:id="rId23"/>
    <p:sldId id="350" r:id="rId24"/>
    <p:sldId id="357" r:id="rId25"/>
    <p:sldId id="364" r:id="rId26"/>
    <p:sldId id="351" r:id="rId27"/>
    <p:sldId id="353" r:id="rId28"/>
    <p:sldId id="354" r:id="rId29"/>
    <p:sldId id="365" r:id="rId30"/>
    <p:sldId id="359" r:id="rId31"/>
    <p:sldId id="361" r:id="rId32"/>
    <p:sldId id="35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4967" autoAdjust="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6/5/2023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o-MD" spc="400" dirty="0" smtClean="0"/>
              <a:t>Proiect de an tmps</a:t>
            </a:r>
            <a:endParaRPr lang="ro-M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 smtClean="0">
                <a:solidFill>
                  <a:schemeClr val="bg1"/>
                </a:solidFill>
              </a:rPr>
              <a:t>G</a:t>
            </a:r>
            <a:r>
              <a:rPr lang="ro-MD" sz="2000" dirty="0" smtClean="0">
                <a:solidFill>
                  <a:schemeClr val="bg1"/>
                </a:solidFill>
              </a:rPr>
              <a:t>îrdei Dumitru</a:t>
            </a:r>
            <a:endParaRPr lang="en-US" sz="2000" dirty="0" smtClean="0">
              <a:solidFill>
                <a:schemeClr val="bg1"/>
              </a:solidFill>
            </a:endParaRPr>
          </a:p>
          <a:p>
            <a:r>
              <a:rPr lang="en-US" dirty="0" smtClean="0"/>
              <a:t>TI-203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UML</a:t>
            </a:r>
            <a:br>
              <a:rPr lang="en-US" dirty="0" smtClean="0"/>
            </a:br>
            <a:endParaRPr lang="ro-MD" dirty="0"/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3724003" y="2965813"/>
            <a:ext cx="4953000" cy="235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229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481" y="937549"/>
            <a:ext cx="108489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90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82" y="1531505"/>
            <a:ext cx="5110540" cy="373497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320" y="1531505"/>
            <a:ext cx="4876802" cy="1542657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5613721" y="3074162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În proiectul meu, TaskFilterStrategyFactory exemplifică Factory Method. Această este responsabilă pentru crearea instanțelor strategiilor de filtrare bazate pe criteriul specificat (filter). Prin intermediul acestei metode, putem crea și returna o instanță adecvată a clasei de filtrare corespunzătoare 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AllTasksFilter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CompletedTasksFilter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IncompleteTasksFilter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ro-MD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Clasa TaskFilterStrategyFactory este implementată ca o Factory. Aceasta primește un criteriu (filter) și returnează o instanță a unei clase care implementează strategia de filtrare specificată. Factory </a:t>
            </a: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 </a:t>
            </a:r>
            <a:r>
              <a:rPr lang="ro-M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permite </a:t>
            </a:r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să </a:t>
            </a:r>
            <a:r>
              <a:rPr lang="ro-M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</a:t>
            </a:r>
            <a:r>
              <a:rPr lang="en-US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ro-M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diferite strategii de filtrare (clase precum AllTasksFilter, CompletedTasksFilter, IncompleteTasksFilter) și să </a:t>
            </a:r>
            <a:r>
              <a:rPr lang="ro-M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alege</a:t>
            </a: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ro-M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strategia potrivită în funcție de valoarea criteriului (filter).</a:t>
            </a: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565721" y="420904"/>
            <a:ext cx="86617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o-RO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pattern-ul Factory se utilizează atunci când doriți să creați obiecte de același tip, dar cu implementări diferite, pe baza unui anumit criteriu sau opțiuni.</a:t>
            </a:r>
            <a:endParaRPr lang="ru-RU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368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>
          <a:xfrm>
            <a:off x="1393371" y="548640"/>
            <a:ext cx="9144000" cy="2340864"/>
          </a:xfrm>
        </p:spPr>
        <p:txBody>
          <a:bodyPr/>
          <a:lstStyle/>
          <a:p>
            <a:r>
              <a:rPr lang="en-US" dirty="0" smtClean="0"/>
              <a:t>UML</a:t>
            </a:r>
            <a:br>
              <a:rPr lang="en-US" dirty="0" smtClean="0"/>
            </a:br>
            <a:endParaRPr lang="ro-MD" dirty="0"/>
          </a:p>
        </p:txBody>
      </p:sp>
      <p:pic>
        <p:nvPicPr>
          <p:cNvPr id="5" name="Рисунок 4"/>
          <p:cNvPicPr/>
          <p:nvPr/>
        </p:nvPicPr>
        <p:blipFill>
          <a:blip r:embed="rId2"/>
          <a:stretch>
            <a:fillRect/>
          </a:stretch>
        </p:blipFill>
        <p:spPr>
          <a:xfrm>
            <a:off x="3143522" y="2154500"/>
            <a:ext cx="5939790" cy="409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12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974" y="501721"/>
            <a:ext cx="10637375" cy="602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22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56" y="924652"/>
            <a:ext cx="3611880" cy="320245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3622" y="1376793"/>
            <a:ext cx="3037763" cy="275031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3742" y="1302649"/>
            <a:ext cx="3186529" cy="2801427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289368" y="4549676"/>
            <a:ext cx="1142421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ro-M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În </a:t>
            </a:r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acest caz, modelul de proiectare a strategiei este folosit pentru a implementa funcționalitatea de filtrare în lista de activități. Trei strategii de filtrare diferite sunt definite ca clase separate: AllTasksFilter, CompletedTasksFilter, și IncompleteTasksFilter. Fiecare strategie implementează o filtermetodă care acceptă o listă de sarcini și aplică logica de filtrare corespunzătoare.</a:t>
            </a:r>
          </a:p>
          <a:p>
            <a:endParaRPr lang="ro-MD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Funcția filterTasks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 Appcomponentă determină strategia de filtrare adecvată pe baza stării curente a filter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variabilei. Acesta creează o instanță a clasei de strategie corespunzătoare și apelează filtermetoda acesteia pentru a obține lista filtrată de sarcini.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28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3278478"/>
            <a:ext cx="7419372" cy="1325880"/>
          </a:xfrm>
        </p:spPr>
        <p:txBody>
          <a:bodyPr>
            <a:normAutofit/>
          </a:bodyPr>
          <a:lstStyle/>
          <a:p>
            <a:r>
              <a:rPr lang="ro-MD" sz="4000" dirty="0"/>
              <a:t>Codul Sursă pentru Strategy</a:t>
            </a:r>
            <a:br>
              <a:rPr lang="ro-MD" sz="4000" dirty="0"/>
            </a:br>
            <a:r>
              <a:rPr lang="ro-MD" sz="4000" dirty="0"/>
              <a:t>Design Patern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85" y="603187"/>
            <a:ext cx="5181747" cy="236420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85" y="4604358"/>
            <a:ext cx="7105781" cy="210895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5166" y="2328524"/>
            <a:ext cx="4413822" cy="3225788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5167" y="5554312"/>
            <a:ext cx="4413822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10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t="7069" b="1"/>
          <a:stretch/>
        </p:blipFill>
        <p:spPr>
          <a:xfrm>
            <a:off x="647700" y="1203767"/>
            <a:ext cx="10896600" cy="502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652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53" y="190684"/>
            <a:ext cx="5419725" cy="492442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753" y="504770"/>
            <a:ext cx="3514725" cy="23622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87753" y="521146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</a:t>
            </a:r>
            <a:r>
              <a:rPr lang="ro-MD" dirty="0" smtClean="0">
                <a:solidFill>
                  <a:schemeClr val="bg1"/>
                </a:solidFill>
              </a:rPr>
              <a:t>lasa </a:t>
            </a:r>
            <a:r>
              <a:rPr lang="ro-MD" dirty="0">
                <a:solidFill>
                  <a:schemeClr val="bg1"/>
                </a:solidFill>
              </a:rPr>
              <a:t>CompositeTask </a:t>
            </a:r>
            <a:r>
              <a:rPr lang="ro-MD" dirty="0" smtClean="0">
                <a:solidFill>
                  <a:schemeClr val="bg1"/>
                </a:solidFill>
              </a:rPr>
              <a:t>reprezintă </a:t>
            </a:r>
            <a:r>
              <a:rPr lang="ro-MD" dirty="0">
                <a:solidFill>
                  <a:schemeClr val="bg1"/>
                </a:solidFill>
              </a:rPr>
              <a:t>un nod în arborele de </a:t>
            </a:r>
            <a:r>
              <a:rPr lang="ro-MD" dirty="0" smtClean="0">
                <a:solidFill>
                  <a:schemeClr val="bg1"/>
                </a:solidFill>
              </a:rPr>
              <a:t>taskuri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ro-MD" dirty="0">
              <a:solidFill>
                <a:schemeClr val="bg1"/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87753" y="58731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o-MD" dirty="0">
                <a:solidFill>
                  <a:schemeClr val="bg1"/>
                </a:solidFill>
              </a:rPr>
              <a:t>Această clasă are o proprietate name care stochează numele taskului și o proprietate tasks care este un array pentru a stoca subcategoriile sau sarcinile individuale.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5837498" y="315558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Returneaz</a:t>
            </a:r>
            <a:r>
              <a:rPr lang="ro-MD" dirty="0" smtClean="0">
                <a:solidFill>
                  <a:schemeClr val="bg1"/>
                </a:solidFill>
              </a:rPr>
              <a:t>ă liste </a:t>
            </a:r>
            <a:r>
              <a:rPr lang="ro-MD" dirty="0" smtClean="0">
                <a:solidFill>
                  <a:schemeClr val="bg1"/>
                </a:solidFill>
              </a:rPr>
              <a:t>de </a:t>
            </a:r>
            <a:r>
              <a:rPr lang="ro-MD" dirty="0">
                <a:solidFill>
                  <a:schemeClr val="bg1"/>
                </a:solidFill>
              </a:rPr>
              <a:t>subcategorii sau sarcini individuale dintr-un nod. 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6096000" y="493446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   </a:t>
            </a:r>
            <a:r>
              <a:rPr lang="ro-MD" dirty="0" smtClean="0">
                <a:solidFill>
                  <a:schemeClr val="bg1"/>
                </a:solidFill>
              </a:rPr>
              <a:t>În </a:t>
            </a:r>
            <a:r>
              <a:rPr lang="ro-MD" dirty="0">
                <a:solidFill>
                  <a:schemeClr val="bg1"/>
                </a:solidFill>
              </a:rPr>
              <a:t>cadrul funcției addTask(name, priority, parentTaskId = null) din clasa App, </a:t>
            </a:r>
            <a:r>
              <a:rPr lang="ro-MD" dirty="0" smtClean="0">
                <a:solidFill>
                  <a:schemeClr val="bg1"/>
                </a:solidFill>
              </a:rPr>
              <a:t>putem observa dacă </a:t>
            </a:r>
            <a:r>
              <a:rPr lang="ro-MD" dirty="0">
                <a:solidFill>
                  <a:schemeClr val="bg1"/>
                </a:solidFill>
              </a:rPr>
              <a:t>există un task părinte și pentru a adăuga noul task fie la taskul părinte, fie direct în lista de taskuri</a:t>
            </a:r>
            <a:r>
              <a:rPr lang="ro-MD" dirty="0" smtClean="0"/>
              <a:t>.</a:t>
            </a:r>
            <a:endParaRPr lang="ro-MD" dirty="0"/>
          </a:p>
        </p:txBody>
      </p:sp>
    </p:spTree>
    <p:extLst>
      <p:ext uri="{BB962C8B-B14F-4D97-AF65-F5344CB8AC3E}">
        <p14:creationId xmlns:p14="http://schemas.microsoft.com/office/powerpoint/2010/main" val="2533841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27909" y="383177"/>
            <a:ext cx="9144000" cy="2340864"/>
          </a:xfrm>
        </p:spPr>
        <p:txBody>
          <a:bodyPr/>
          <a:lstStyle/>
          <a:p>
            <a:r>
              <a:rPr lang="ro-MD" dirty="0" smtClean="0"/>
              <a:t>  Uml</a:t>
            </a:r>
            <a:endParaRPr lang="ro-MD" dirty="0"/>
          </a:p>
        </p:txBody>
      </p:sp>
      <p:pic>
        <p:nvPicPr>
          <p:cNvPr id="5" name="Рисунок 4"/>
          <p:cNvPicPr/>
          <p:nvPr/>
        </p:nvPicPr>
        <p:blipFill>
          <a:blip r:embed="rId2"/>
          <a:stretch>
            <a:fillRect/>
          </a:stretch>
        </p:blipFill>
        <p:spPr>
          <a:xfrm>
            <a:off x="4277995" y="2724041"/>
            <a:ext cx="3270250" cy="291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06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9320XX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576" y="666853"/>
            <a:ext cx="10979333" cy="6054622"/>
          </a:xfrm>
          <a:prstGeom prst="rect">
            <a:avLst/>
          </a:prstGeom>
        </p:spPr>
      </p:pic>
      <p:sp>
        <p:nvSpPr>
          <p:cNvPr id="8" name="Скругленный прямоугольник 7"/>
          <p:cNvSpPr/>
          <p:nvPr/>
        </p:nvSpPr>
        <p:spPr>
          <a:xfrm>
            <a:off x="4763589" y="113211"/>
            <a:ext cx="3918857" cy="679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MD" dirty="0" smtClean="0"/>
              <a:t>Funcționalitatea sistemului.</a:t>
            </a:r>
            <a:endParaRPr lang="ro-MD" dirty="0"/>
          </a:p>
        </p:txBody>
      </p:sp>
    </p:spTree>
    <p:extLst>
      <p:ext uri="{BB962C8B-B14F-4D97-AF65-F5344CB8AC3E}">
        <p14:creationId xmlns:p14="http://schemas.microsoft.com/office/powerpoint/2010/main" val="10746180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o-MD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o-MD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590550"/>
            <a:ext cx="1070610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8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62" y="192571"/>
            <a:ext cx="4832907" cy="489372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317" y="192571"/>
            <a:ext cx="6468318" cy="4893723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-1" y="5224794"/>
            <a:ext cx="117483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</a:t>
            </a:r>
            <a:r>
              <a:rPr lang="ro-MD" dirty="0" smtClean="0">
                <a:solidFill>
                  <a:schemeClr val="bg1"/>
                </a:solidFill>
              </a:rPr>
              <a:t>Adapterul </a:t>
            </a:r>
            <a:r>
              <a:rPr lang="ro-MD" dirty="0">
                <a:solidFill>
                  <a:schemeClr val="bg1"/>
                </a:solidFill>
              </a:rPr>
              <a:t>folosit în codul furnizat are rolul de a adapta obiectele de tip task la interfața așteptată de componenta TaskList. Acesta facilitează integrarea obiectelor task în cadrul componentei și permite afișarea informațiilor relevante despre task-uri într-un format specific.</a:t>
            </a:r>
          </a:p>
        </p:txBody>
      </p:sp>
    </p:spTree>
    <p:extLst>
      <p:ext uri="{BB962C8B-B14F-4D97-AF65-F5344CB8AC3E}">
        <p14:creationId xmlns:p14="http://schemas.microsoft.com/office/powerpoint/2010/main" val="302285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>
          <a:xfrm>
            <a:off x="1079863" y="78377"/>
            <a:ext cx="9144000" cy="2340864"/>
          </a:xfrm>
        </p:spPr>
        <p:txBody>
          <a:bodyPr/>
          <a:lstStyle/>
          <a:p>
            <a:r>
              <a:rPr lang="en-US" dirty="0" smtClean="0"/>
              <a:t>UML</a:t>
            </a:r>
            <a:br>
              <a:rPr lang="en-US" dirty="0" smtClean="0"/>
            </a:br>
            <a:endParaRPr lang="ro-MD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4" y="1637211"/>
            <a:ext cx="5341313" cy="441089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314" y="1637211"/>
            <a:ext cx="5676017" cy="4410891"/>
          </a:xfrm>
          <a:prstGeom prst="rect">
            <a:avLst/>
          </a:prstGeom>
        </p:spPr>
      </p:pic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24147" y="6175647"/>
            <a:ext cx="11837331" cy="584775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TaskAdapter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este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folosit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pentru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a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adapta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obiectele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de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tip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Task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și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a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oferi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o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interfață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comună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pentru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utilizarea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lor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în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cadrul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TaskList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și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altor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componente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.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728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o-MD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o-MD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87" y="747712"/>
            <a:ext cx="10868025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60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601165" y="52904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o-MD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Design pattern-ul State este utilizat în proiectul meu pentru a gestiona diferitele stări și comportamente ale task-urilor în funcție de prioritate. Implementarea design pattern-ului State implică definirea unei clase de stare abstracte și a claselor concrete de stare care implementează comportamentul specific pentru fiecare stare.</a:t>
            </a:r>
          </a:p>
          <a:p>
            <a:endParaRPr lang="ro-M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o-MD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Starea abstractă (Abstract State):</a:t>
            </a:r>
          </a:p>
          <a:p>
            <a:r>
              <a:rPr lang="ro-MD" dirty="0">
                <a:latin typeface="Times New Roman" panose="02020603050405020304" pitchFamily="18" charset="0"/>
                <a:cs typeface="Times New Roman" panose="02020603050405020304" pitchFamily="18" charset="0"/>
              </a:rPr>
              <a:t>În proiectul meu sunt trei clase care reprezintă stări diferite: </a:t>
            </a:r>
          </a:p>
          <a:p>
            <a:pPr marL="342900" indent="-342900">
              <a:buAutoNum type="arabicPeriod"/>
            </a:pPr>
            <a:r>
              <a:rPr lang="ro-MD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HighPriorityState,</a:t>
            </a:r>
          </a:p>
          <a:p>
            <a:pPr marL="342900" indent="-342900">
              <a:buAutoNum type="arabicPeriod"/>
            </a:pPr>
            <a:r>
              <a:rPr lang="ro-MD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MediumPriorityState</a:t>
            </a:r>
          </a:p>
          <a:p>
            <a:pPr marL="342900" indent="-342900">
              <a:buAutoNum type="arabicPeriod" startAt="3"/>
            </a:pPr>
            <a:r>
              <a:rPr lang="ro-MD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LowPriorityState.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697" y="3249416"/>
            <a:ext cx="3250217" cy="235272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7165" y="418706"/>
            <a:ext cx="3500029" cy="258010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098" y="2998809"/>
            <a:ext cx="3858845" cy="272303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2232" y="4222363"/>
            <a:ext cx="3882465" cy="2281729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5842446" y="5602137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 reprezintă stările specifice priorității unui task. Aceste clase sunt Definite ca stări concrete și implementează comportamentul specific pentru fiecare stare, precum și metodele necesare pentru tranziția între stări.</a:t>
            </a:r>
          </a:p>
        </p:txBody>
      </p:sp>
    </p:spTree>
    <p:extLst>
      <p:ext uri="{BB962C8B-B14F-4D97-AF65-F5344CB8AC3E}">
        <p14:creationId xmlns:p14="http://schemas.microsoft.com/office/powerpoint/2010/main" val="62807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649" y="406509"/>
            <a:ext cx="6151685" cy="3459435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6747334" y="1937981"/>
            <a:ext cx="5278762" cy="1742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o-RO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Ideea de bază a design pattern-ului "State" în aplicația mea este de a gestiona și reprezenta diferitele stări ale priorității pentru sarcinile tale. În funcție de filtrul de priorități selectat, aplicația va schimba comportamentul și prezentarea sarcinilor în funcție de starea priorității lor.</a:t>
            </a: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Стрелка вверх 8"/>
          <p:cNvSpPr/>
          <p:nvPr/>
        </p:nvSpPr>
        <p:spPr>
          <a:xfrm>
            <a:off x="3158345" y="4021860"/>
            <a:ext cx="365760" cy="789372"/>
          </a:xfrm>
          <a:prstGeom prst="up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293225" y="4967149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În funcție de prioritatea unui task, starea corespunzătoare este atribuită și comportamentul specific al acelei stări este aplicat asupra task-ului.În funcția filterPriority, starea task-ului este verificată și, în funcție de valoarea priorityFilter, se aplică comportamentul specific al stării respective pentru a determina clasa de prioritate.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8171046" y="4143153"/>
            <a:ext cx="1506070" cy="509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MD" dirty="0" smtClean="0"/>
              <a:t>Avantajele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6661855" y="5223102"/>
            <a:ext cx="5364241" cy="13849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o-MD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o-MD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Putem </a:t>
            </a:r>
            <a:r>
              <a:rPr lang="ro-MD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gestiona în mod eficient diferitele stări ale task-urilor și comportamentele corespunzătoare într-un mod modular și ușor de extins. </a:t>
            </a:r>
          </a:p>
          <a:p>
            <a:r>
              <a:rPr lang="ro-MD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ro-MD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Putem </a:t>
            </a:r>
            <a:r>
              <a:rPr lang="ro-MD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adăuga ușor noi stări și comportamente specifice</a:t>
            </a:r>
          </a:p>
          <a:p>
            <a:r>
              <a:rPr lang="ro-MD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ro-MD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Putem   </a:t>
            </a:r>
            <a:r>
              <a:rPr lang="ro-MD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realiza tranziții între stări, fără a afecta în mod direct codul existent. </a:t>
            </a:r>
          </a:p>
        </p:txBody>
      </p:sp>
      <p:cxnSp>
        <p:nvCxnSpPr>
          <p:cNvPr id="15" name="Соединительная линия уступом 14"/>
          <p:cNvCxnSpPr>
            <a:endCxn id="13" idx="0"/>
          </p:cNvCxnSpPr>
          <p:nvPr/>
        </p:nvCxnSpPr>
        <p:spPr>
          <a:xfrm rot="16200000" flipH="1">
            <a:off x="8848989" y="4728114"/>
            <a:ext cx="570079" cy="419895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45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3671570" y="3037567"/>
            <a:ext cx="4848860" cy="250108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27909" y="383177"/>
            <a:ext cx="9144000" cy="2340864"/>
          </a:xfrm>
        </p:spPr>
        <p:txBody>
          <a:bodyPr/>
          <a:lstStyle/>
          <a:p>
            <a:r>
              <a:rPr lang="ro-MD" dirty="0" smtClean="0"/>
              <a:t>Uml</a:t>
            </a:r>
            <a:endParaRPr lang="ro-MD" dirty="0"/>
          </a:p>
        </p:txBody>
      </p:sp>
    </p:spTree>
    <p:extLst>
      <p:ext uri="{BB962C8B-B14F-4D97-AF65-F5344CB8AC3E}">
        <p14:creationId xmlns:p14="http://schemas.microsoft.com/office/powerpoint/2010/main" val="391847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70" y="96615"/>
            <a:ext cx="10035251" cy="651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95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o-MD" dirty="0" smtClean="0"/>
              <a:t>Concluzii</a:t>
            </a:r>
            <a:endParaRPr lang="ro-MD" dirty="0"/>
          </a:p>
        </p:txBody>
      </p:sp>
    </p:spTree>
    <p:extLst>
      <p:ext uri="{BB962C8B-B14F-4D97-AF65-F5344CB8AC3E}">
        <p14:creationId xmlns:p14="http://schemas.microsoft.com/office/powerpoint/2010/main" val="89570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o-MD" dirty="0" smtClean="0"/>
              <a:t>Mersi</a:t>
            </a:r>
            <a:r>
              <a:rPr lang="en-US" dirty="0" smtClean="0"/>
              <a:t> DE Aten</a:t>
            </a:r>
            <a:r>
              <a:rPr lang="ro-MD" dirty="0" smtClean="0"/>
              <a:t>ție</a:t>
            </a:r>
            <a:endParaRPr lang="ro-MD" dirty="0"/>
          </a:p>
        </p:txBody>
      </p:sp>
    </p:spTree>
    <p:extLst>
      <p:ext uri="{BB962C8B-B14F-4D97-AF65-F5344CB8AC3E}">
        <p14:creationId xmlns:p14="http://schemas.microsoft.com/office/powerpoint/2010/main" val="111025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" b="41"/>
          <a:stretch>
            <a:fillRect/>
          </a:stretch>
        </p:blipFill>
        <p:spPr/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5760720" y="585216"/>
            <a:ext cx="6100354" cy="2276856"/>
          </a:xfrm>
        </p:spPr>
        <p:txBody>
          <a:bodyPr/>
          <a:lstStyle/>
          <a:p>
            <a:r>
              <a:rPr lang="ro-MD" dirty="0" smtClean="0"/>
              <a:t>Single Responsibility principle</a:t>
            </a:r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MD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Fiecare clasă din proiect are o singură responsabilitate și se concentrează doar pe acea responsabilitate.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endParaRPr lang="ru-RU" dirty="0"/>
          </a:p>
        </p:txBody>
      </p:sp>
      <p:pic>
        <p:nvPicPr>
          <p:cNvPr id="11" name="Рисунок 10"/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9" r="9729"/>
          <a:stretch>
            <a:fillRect/>
          </a:stretch>
        </p:blipFill>
        <p:spPr>
          <a:xfrm>
            <a:off x="8610600" y="4203297"/>
            <a:ext cx="3440067" cy="2533295"/>
          </a:xfrm>
          <a:prstGeom prst="rect">
            <a:avLst/>
          </a:prstGeom>
        </p:spPr>
      </p:pic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1196324" y="3689604"/>
            <a:ext cx="5066132" cy="3046988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RU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Clasa</a:t>
            </a:r>
            <a:r>
              <a:rPr kumimoji="0" lang="en-US" altLang="ru-RU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Task1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ocupă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afișarea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unui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task</a:t>
            </a:r>
            <a:r>
              <a:rPr lang="en-US" altLang="ru-RU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ru-RU" sz="1600" b="0" i="0" u="none" strike="noStrike" cap="none" normalizeH="0" baseline="0" dirty="0" smtClean="0">
              <a:ln>
                <a:noFill/>
              </a:ln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RU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Clasa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TaskBuilder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ocupă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construirea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unui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task</a:t>
            </a:r>
            <a:endParaRPr lang="en-US" altLang="ru-RU" sz="1600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RU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Clasa</a:t>
            </a:r>
            <a:r>
              <a:rPr kumimoji="0" lang="en-US" altLang="ru-RU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TaskFilterStrategyFactory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ocupă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crearea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strategiilor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filtrare</a:t>
            </a:r>
            <a:r>
              <a:rPr kumimoji="0" lang="en-US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ro-MD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lasa </a:t>
            </a:r>
            <a:r>
              <a:rPr lang="ro-MD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ro-M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este responsabilă pentru gestionarea informațiilor legate de un </a:t>
            </a:r>
            <a:r>
              <a:rPr lang="ro-MD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task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Clasa</a:t>
            </a: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MD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CompletedTasksFilter </a:t>
            </a:r>
            <a:r>
              <a:rPr lang="ro-MD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returnează </a:t>
            </a:r>
            <a:r>
              <a:rPr lang="ro-M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doar sarcinile finalizate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Clasa</a:t>
            </a: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MD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IncompleteTasksFilter </a:t>
            </a:r>
            <a:r>
              <a:rPr lang="ro-M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returnează doar sarcinile nefinalizate.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kumimoji="0" lang="en-US" altLang="ru-RU" sz="1600" b="0" i="0" u="none" strike="noStrike" cap="none" normalizeH="0" baseline="0" dirty="0" smtClean="0">
              <a:ln>
                <a:noFill/>
              </a:ln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.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748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0" dirty="0" smtClean="0"/>
              <a:t>Open closed Principle</a:t>
            </a:r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6009938" cy="1124712"/>
          </a:xfrm>
        </p:spPr>
        <p:txBody>
          <a:bodyPr>
            <a:noAutofit/>
          </a:bodyPr>
          <a:lstStyle/>
          <a:p>
            <a:pPr algn="l"/>
            <a:r>
              <a:rPr lang="ro-RO" dirty="0">
                <a:cs typeface="Times New Roman" panose="02020603050405020304" pitchFamily="18" charset="0"/>
              </a:rPr>
              <a:t>Principiul Open-Closed este un principiu fundamental al programării orientate pe obiecte care afirmă că entitățile software (clase, module, funcții etc.) ar trebui să fie deschise pentru extindere, dar închise pentru modificare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1558833" y="4761300"/>
            <a:ext cx="102118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5" name="Рисунок 14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4" r="9994"/>
          <a:stretch>
            <a:fillRect/>
          </a:stretch>
        </p:blipFill>
        <p:spPr/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411" y="4174860"/>
            <a:ext cx="8055430" cy="263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43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0" b="10750"/>
          <a:stretch>
            <a:fillRect/>
          </a:stretch>
        </p:blipFill>
        <p:spPr>
          <a:xfrm>
            <a:off x="1467732" y="395444"/>
            <a:ext cx="2886553" cy="3122819"/>
          </a:xfrm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487886" y="585216"/>
            <a:ext cx="5207724" cy="2276856"/>
          </a:xfrm>
        </p:spPr>
        <p:txBody>
          <a:bodyPr>
            <a:normAutofit/>
          </a:bodyPr>
          <a:lstStyle/>
          <a:p>
            <a:r>
              <a:rPr lang="ro-RO" sz="4400" dirty="0"/>
              <a:t>Liskov Substitution Principle</a:t>
            </a:r>
            <a:endParaRPr lang="ru-RU" sz="4400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/>
          </p:nvPr>
        </p:nvSpPr>
        <p:spPr>
          <a:xfrm>
            <a:off x="6287587" y="3349653"/>
            <a:ext cx="5276088" cy="1124712"/>
          </a:xfrm>
        </p:spPr>
        <p:txBody>
          <a:bodyPr/>
          <a:lstStyle/>
          <a:p>
            <a:r>
              <a:rPr lang="ro-RO" dirty="0"/>
              <a:t>Acest principiu stipulează că obiectele unei clase de bază pot fi înlocuite cu obiecte ale claselor derivate, fără a afecta corectitudinea programului. Iată cum este aplicat acest principiu în codul tău:</a:t>
            </a:r>
            <a:endParaRPr lang="ru-RU" dirty="0"/>
          </a:p>
        </p:txBody>
      </p:sp>
      <p:sp>
        <p:nvSpPr>
          <p:cNvPr id="15" name="Текст 9"/>
          <p:cNvSpPr txBox="1">
            <a:spLocks/>
          </p:cNvSpPr>
          <p:nvPr/>
        </p:nvSpPr>
        <p:spPr>
          <a:xfrm>
            <a:off x="1211798" y="4961947"/>
            <a:ext cx="5276088" cy="1124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20" name="Рисунок 19"/>
          <p:cNvPicPr>
            <a:picLocks noChangeAspect="1"/>
          </p:cNvPicPr>
          <p:nvPr/>
        </p:nvPicPr>
        <p:blipFill rotWithShape="1">
          <a:blip r:embed="rId3"/>
          <a:srcRect l="-1057" r="1564" b="13412"/>
          <a:stretch/>
        </p:blipFill>
        <p:spPr>
          <a:xfrm>
            <a:off x="1015052" y="5135387"/>
            <a:ext cx="10776354" cy="139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85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" b="41"/>
          <a:stretch>
            <a:fillRect/>
          </a:stretch>
        </p:blipFill>
        <p:spPr/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0" dirty="0"/>
              <a:t>Interface Segregation Principle</a:t>
            </a:r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o-RO" dirty="0"/>
              <a:t>Acest principiu promovează ideea că interfețele trebuie să fie specifice și să nu conțină mai multe metode decât cele necesare pentru utilizatorii lor.</a:t>
            </a:r>
            <a:endParaRPr lang="ru-RU" dirty="0"/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1086395" y="4815841"/>
            <a:ext cx="10931434" cy="181138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o-RO" dirty="0">
                <a:solidFill>
                  <a:schemeClr val="tx1"/>
                </a:solidFill>
                <a:latin typeface="Söhne"/>
              </a:rPr>
              <a:t>Un exemplu în care se aplică acest principiu este în implementarea interfeței TaskFilterStrategyFactory. Această interfață definește o singură metodă, createFilterStrategy(filter), care returnează o strategie de filtrare a task-urilor în funcție de un anumit filtru. </a:t>
            </a:r>
          </a:p>
          <a:p>
            <a:r>
              <a:rPr lang="ro-RO" dirty="0">
                <a:solidFill>
                  <a:schemeClr val="tx1"/>
                </a:solidFill>
                <a:latin typeface="Söhne"/>
              </a:rPr>
              <a:t>Prin definirea unei interfețe simple și specifică, aceasta este îndeplinită cerința de a nu include mai multe metode decât cele necesare.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39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7" b="8367"/>
          <a:stretch>
            <a:fillRect/>
          </a:stretch>
        </p:blipFill>
        <p:spPr/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5752011" y="-25255"/>
            <a:ext cx="6248400" cy="2276856"/>
          </a:xfrm>
        </p:spPr>
        <p:txBody>
          <a:bodyPr/>
          <a:lstStyle/>
          <a:p>
            <a:r>
              <a:rPr lang="ro-RO" b="0" dirty="0"/>
              <a:t>Dependency </a:t>
            </a:r>
            <a:r>
              <a:rPr lang="ro-RO" b="0" dirty="0" smtClean="0"/>
              <a:t>Inversion</a:t>
            </a:r>
            <a:br>
              <a:rPr lang="ro-RO" b="0" dirty="0" smtClean="0"/>
            </a:br>
            <a:r>
              <a:rPr lang="ro-RO" b="0" dirty="0" smtClean="0"/>
              <a:t>principle</a:t>
            </a:r>
            <a:endParaRPr lang="ro-MD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/>
          </p:nvPr>
        </p:nvSpPr>
        <p:spPr>
          <a:xfrm>
            <a:off x="5821680" y="2540837"/>
            <a:ext cx="6248400" cy="1124712"/>
          </a:xfrm>
        </p:spPr>
        <p:txBody>
          <a:bodyPr>
            <a:normAutofit/>
          </a:bodyPr>
          <a:lstStyle/>
          <a:p>
            <a:pPr algn="l"/>
            <a:r>
              <a:rPr lang="ro-MD" dirty="0"/>
              <a:t> </a:t>
            </a:r>
            <a:r>
              <a:rPr lang="ro-MD" dirty="0" smtClean="0"/>
              <a:t>  Acest </a:t>
            </a:r>
            <a:r>
              <a:rPr lang="ro-MD" dirty="0"/>
              <a:t>principiu promovează utilizarea abstracțiilor și a interfețelor pentru definirea dependențelor între componentele sistemului, în locul dependențelor directe către implementări concrete.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010195" y="4449320"/>
            <a:ext cx="619179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o-MD" sz="1600" dirty="0" smtClean="0"/>
          </a:p>
          <a:p>
            <a:r>
              <a:rPr lang="ro-MD" sz="1400" dirty="0" smtClean="0">
                <a:solidFill>
                  <a:schemeClr val="bg1"/>
                </a:solidFill>
              </a:rPr>
              <a:t>  În proiect avem TaskFilterStrategyFactory </a:t>
            </a:r>
            <a:r>
              <a:rPr lang="ro-MD" sz="1400" dirty="0">
                <a:solidFill>
                  <a:schemeClr val="bg1"/>
                </a:solidFill>
              </a:rPr>
              <a:t>și dependența sa de interfața TaskFilterStrategy. În loc să depindă direct de implementări concrete ale strategiilor de filtrare, TaskFilterStrategyFactory utilizează o interfață abstractă, permițând astfel o decuplare flexibilă între clasa factory și diversele implementări ale strategiilor de filtrare.</a:t>
            </a:r>
          </a:p>
          <a:p>
            <a:endParaRPr lang="ro-MD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25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896" y="635726"/>
            <a:ext cx="8716898" cy="550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9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769" y="201168"/>
            <a:ext cx="3488660" cy="6135189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5876109" y="4315857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În acest exemplu, clasa TaskBuilder este responsabilă de construirea obiectelor Task cu ajutorul metodelor setName, setPriority și setDone. Metoda build returnează obiectul Task final construit. În funcția addTask, </a:t>
            </a:r>
            <a:r>
              <a:rPr lang="ro-M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pute</a:t>
            </a: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r>
              <a:rPr lang="ro-M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utiliza </a:t>
            </a:r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TaskBuilder pentru a crea un obiect Task și apoi </a:t>
            </a:r>
            <a:r>
              <a:rPr lang="ro-M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îl adăugăm </a:t>
            </a:r>
            <a:r>
              <a:rPr lang="ro-M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în starea componentei App</a:t>
            </a:r>
            <a:endParaRPr lang="ro-MD" dirty="0">
              <a:solidFill>
                <a:schemeClr val="bg1"/>
              </a:solidFill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2311" y="6057991"/>
            <a:ext cx="2695575" cy="228600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2740" y="1056412"/>
            <a:ext cx="3831421" cy="276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89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919F73-B6C2-4A43-95E2-833EC48925FE}">
  <ds:schemaRefs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{3B3A21EE-98E8-486A-8A87-B079F082D49B}tf89338750_win32</Template>
  <TotalTime>2131</TotalTime>
  <Words>1052</Words>
  <Application>Microsoft Office PowerPoint</Application>
  <PresentationFormat>Широкоэкранный</PresentationFormat>
  <Paragraphs>73</Paragraphs>
  <Slides>29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6" baseType="lpstr">
      <vt:lpstr>Arial</vt:lpstr>
      <vt:lpstr>Calibri</vt:lpstr>
      <vt:lpstr>Söhne</vt:lpstr>
      <vt:lpstr>Söhne Mono</vt:lpstr>
      <vt:lpstr>Times New Roman</vt:lpstr>
      <vt:lpstr>Univers</vt:lpstr>
      <vt:lpstr>GradientUnivers</vt:lpstr>
      <vt:lpstr>Proiect de an tmps</vt:lpstr>
      <vt:lpstr>Презентация PowerPoint</vt:lpstr>
      <vt:lpstr>Single Responsibility principle</vt:lpstr>
      <vt:lpstr>Open closed Principle</vt:lpstr>
      <vt:lpstr>Liskov Substitution Principle</vt:lpstr>
      <vt:lpstr>Interface Segregation Principle</vt:lpstr>
      <vt:lpstr>Dependency Inversion principle</vt:lpstr>
      <vt:lpstr>Презентация PowerPoint</vt:lpstr>
      <vt:lpstr>Презентация PowerPoint</vt:lpstr>
      <vt:lpstr>UML </vt:lpstr>
      <vt:lpstr>Презентация PowerPoint</vt:lpstr>
      <vt:lpstr>Презентация PowerPoint</vt:lpstr>
      <vt:lpstr>UML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  Uml</vt:lpstr>
      <vt:lpstr>Презентация PowerPoint</vt:lpstr>
      <vt:lpstr>Презентация PowerPoint</vt:lpstr>
      <vt:lpstr>UML </vt:lpstr>
      <vt:lpstr>Презентация PowerPoint</vt:lpstr>
      <vt:lpstr>Презентация PowerPoint</vt:lpstr>
      <vt:lpstr>Презентация PowerPoint</vt:lpstr>
      <vt:lpstr>Uml</vt:lpstr>
      <vt:lpstr>Презентация PowerPoint</vt:lpstr>
      <vt:lpstr>Concluzii</vt:lpstr>
      <vt:lpstr>Mersi DE Atenție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DNS</dc:title>
  <dc:creator>Sergiu  Cojocaru</dc:creator>
  <cp:lastModifiedBy>Admin</cp:lastModifiedBy>
  <cp:revision>58</cp:revision>
  <dcterms:created xsi:type="dcterms:W3CDTF">2023-03-21T08:16:03Z</dcterms:created>
  <dcterms:modified xsi:type="dcterms:W3CDTF">2023-06-05T23:40:15Z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